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4" r:id="rId16"/>
    <p:sldId id="275" r:id="rId17"/>
    <p:sldId id="271" r:id="rId18"/>
    <p:sldId id="27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-648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361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09283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934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147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3998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5026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389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078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AB334A90-EB03-42F3-8859-2C2B2724C058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4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163956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60456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42051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32424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8323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863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1-news.softpedia-static.com/images/news2/First-Impressions-Last-a-Lot-Longer-than-Though-2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90AE12-26D9-4914-972E-F0FA1FDA7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4362" y="3031062"/>
            <a:ext cx="9068586" cy="149475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ru-RU" dirty="0"/>
              <a:t>Этика делового общения</a:t>
            </a:r>
            <a:br>
              <a:rPr lang="ru-RU" dirty="0"/>
            </a:b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="" xmlns:a16="http://schemas.microsoft.com/office/drawing/2014/main" id="{ECBA8FAE-2C9A-49B4-A19D-BAA626D41C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31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191827-AF0A-4DAE-A53F-73CFE00E1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ЭТИКА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88214FA-A16E-4FAF-B62A-FB524FC1578C}"/>
              </a:ext>
            </a:extLst>
          </p:cNvPr>
          <p:cNvSpPr/>
          <p:nvPr/>
        </p:nvSpPr>
        <p:spPr>
          <a:xfrm>
            <a:off x="810000" y="2496695"/>
            <a:ext cx="1050636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это наука о морали, об отношениях, складывающихся между людьми,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об обязанностях, вытекающих из этих отношений. Целью этики является формирование добродетельного гражданина государства. Главное в этике – поступки.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Этикет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элемент внешнего поведения человека, основанного на внутренних качествах личности. Имеется в виду, что человек, следующий правилам этикета, должен отличаться порядочностью.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Деловой этикет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это свод правил поведения в деловых, служебных отношениях. Он является важнейшей стороной морали профессионального поведения делового человека.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8203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60A997-73EE-40AC-BCBE-981B5D19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9135"/>
            <a:ext cx="10058400" cy="1371600"/>
          </a:xfrm>
        </p:spPr>
        <p:txBody>
          <a:bodyPr>
            <a:normAutofit/>
          </a:bodyPr>
          <a:lstStyle/>
          <a:p>
            <a:r>
              <a:rPr lang="ru-RU" dirty="0"/>
              <a:t>6 основных принципов этики</a:t>
            </a:r>
          </a:p>
        </p:txBody>
      </p:sp>
      <p:pic>
        <p:nvPicPr>
          <p:cNvPr id="3" name="Picture 2" descr="http://i3.alpinabook.ru/upload/iblock/548/jan_yager.jpg">
            <a:extLst>
              <a:ext uri="{FF2B5EF4-FFF2-40B4-BE49-F238E27FC236}">
                <a16:creationId xmlns="" xmlns:a16="http://schemas.microsoft.com/office/drawing/2014/main" id="{76FF8B38-8D31-455B-8873-B12D28F04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408902"/>
            <a:ext cx="2727760" cy="4091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B2DC319B-8DA4-4FED-B93A-C1BF22B070BC}"/>
              </a:ext>
            </a:extLst>
          </p:cNvPr>
          <p:cNvGrpSpPr/>
          <p:nvPr/>
        </p:nvGrpSpPr>
        <p:grpSpPr>
          <a:xfrm>
            <a:off x="4332655" y="2408902"/>
            <a:ext cx="6792545" cy="2294930"/>
            <a:chOff x="4524384" y="2014194"/>
            <a:chExt cx="6792545" cy="229493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="" xmlns:a16="http://schemas.microsoft.com/office/drawing/2014/main" id="{9A785B07-C614-44C0-8621-386A5FF7A5DA}"/>
                </a:ext>
              </a:extLst>
            </p:cNvPr>
            <p:cNvSpPr/>
            <p:nvPr/>
          </p:nvSpPr>
          <p:spPr>
            <a:xfrm>
              <a:off x="4524385" y="2014194"/>
              <a:ext cx="679254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Arial" panose="020B0604020202020204" pitchFamily="34" charset="0"/>
                  <a:cs typeface="Arial" panose="020B0604020202020204" pitchFamily="34" charset="0"/>
                </a:rPr>
                <a:t>Джен </a:t>
              </a:r>
              <a:r>
                <a:rPr lang="ru-RU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Ягер</a:t>
              </a:r>
              <a:r>
                <a:rPr lang="ru-RU" b="1" dirty="0">
                  <a:latin typeface="Arial" panose="020B0604020202020204" pitchFamily="34" charset="0"/>
                  <a:cs typeface="Arial" panose="020B0604020202020204" pitchFamily="34" charset="0"/>
                </a:rPr>
                <a:t> / </a:t>
              </a:r>
              <a:r>
                <a:rPr lang="ru-RU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Jan</a:t>
              </a:r>
              <a:r>
                <a:rPr lang="ru-RU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Yager</a:t>
              </a:r>
              <a:r>
                <a:rPr lang="ru-RU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Социолог, консультант, тренер, автор многих книг и статей. </a:t>
              </a:r>
              <a:r>
                <a:rPr lang="ru-RU" dirty="0"/>
                <a:t/>
              </a:r>
              <a:br>
                <a:rPr lang="ru-RU" dirty="0"/>
              </a:br>
              <a:endParaRPr lang="ru-RU" dirty="0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5B839C7F-9083-47EA-8025-EA3C20752E5D}"/>
                </a:ext>
              </a:extLst>
            </p:cNvPr>
            <p:cNvSpPr/>
            <p:nvPr/>
          </p:nvSpPr>
          <p:spPr>
            <a:xfrm>
              <a:off x="4524384" y="3108795"/>
              <a:ext cx="660081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Джен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Ягер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в книге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«Деловой этикет: как выжить и преуспеть в мире бизнеса»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выделяет шесть следующих основных принципов:</a:t>
              </a:r>
              <a:r>
                <a:rPr lang="ru-RU" dirty="0"/>
                <a:t/>
              </a:r>
              <a:br>
                <a:rPr lang="ru-RU" dirty="0"/>
              </a:br>
              <a:endParaRPr lang="ru-RU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7271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877B27-B1CD-4A1A-98E0-676E60A6E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6194"/>
            <a:ext cx="10058400" cy="1371600"/>
          </a:xfrm>
        </p:spPr>
        <p:txBody>
          <a:bodyPr>
            <a:normAutofit/>
          </a:bodyPr>
          <a:lstStyle/>
          <a:p>
            <a:r>
              <a:rPr lang="ru-RU" dirty="0"/>
              <a:t>1 принцип этики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FC42F4E-98F1-48DB-A856-278AE66A690E}"/>
              </a:ext>
            </a:extLst>
          </p:cNvPr>
          <p:cNvSpPr/>
          <p:nvPr/>
        </p:nvSpPr>
        <p:spPr>
          <a:xfrm>
            <a:off x="544945" y="2542877"/>
            <a:ext cx="64562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Пунктуальность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(делайте все вовремя). Только поведение человека, делающего все вовремя, является нормативным. Опоздания мешают работе и являются признаком того, что на человека нельзя положиться. Принцип делать все вовремя распространяется на все служебные задания. Специалисты, изучающие организацию и распределение рабочего времени, рекомендуют прибавлять лишних 25 процентов к тому сроку, который, на ваш взгляд, требуется для выполнения порученной работы.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536C912-DAA4-4F31-A1A2-82CE47BD0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490" y="2102915"/>
            <a:ext cx="4592782" cy="45927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272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378BDA-A5B3-4ADF-8D6A-28288986F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45431"/>
            <a:ext cx="10058400" cy="1371600"/>
          </a:xfrm>
        </p:spPr>
        <p:txBody>
          <a:bodyPr>
            <a:normAutofit/>
          </a:bodyPr>
          <a:lstStyle/>
          <a:p>
            <a:r>
              <a:rPr lang="ru-RU" dirty="0"/>
              <a:t>2 принцип этики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7739AEA-5C78-4F7E-A662-D054E85C06FF}"/>
              </a:ext>
            </a:extLst>
          </p:cNvPr>
          <p:cNvSpPr/>
          <p:nvPr/>
        </p:nvSpPr>
        <p:spPr>
          <a:xfrm>
            <a:off x="604981" y="2485250"/>
            <a:ext cx="10155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Конфиденциальность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(не болтайте лишнего). Секреты учреждения, корпорации или конкретной сделки необходимо хранить так же бережно, как тайны личного характера.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7175B27-985C-4E0B-AD06-672AA80C4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81" y="3327400"/>
            <a:ext cx="5800586" cy="31571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9645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B132F4-1038-413F-BC24-6E46444B5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4667"/>
            <a:ext cx="10058400" cy="1371600"/>
          </a:xfrm>
        </p:spPr>
        <p:txBody>
          <a:bodyPr>
            <a:normAutofit/>
          </a:bodyPr>
          <a:lstStyle/>
          <a:p>
            <a:r>
              <a:rPr lang="ru-RU" dirty="0"/>
              <a:t>3 принцип этики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41DDBD6-F5A6-425D-BCED-1B3E31106956}"/>
              </a:ext>
            </a:extLst>
          </p:cNvPr>
          <p:cNvSpPr/>
          <p:nvPr/>
        </p:nvSpPr>
        <p:spPr>
          <a:xfrm>
            <a:off x="600216" y="2508175"/>
            <a:ext cx="44687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Любезность, доброжелательность и приветливость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В любой ситуации необходимо вести себя с клиентами, заказчиками, покупателями и сослуживцами вежливо, приветливо и доброжелательно. Это, однако, не означает необходимости дружить с каждым, с кем приходится общаться по долгу службы.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Картинка 43 из 120709">
            <a:hlinkClick r:id="rId2"/>
            <a:extLst>
              <a:ext uri="{FF2B5EF4-FFF2-40B4-BE49-F238E27FC236}">
                <a16:creationId xmlns="" xmlns:a16="http://schemas.microsoft.com/office/drawing/2014/main" id="{5678FFE7-F630-408F-9525-81C402164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5914" y="2397338"/>
            <a:ext cx="5915796" cy="3929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19644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A7EF9B-6E2A-4B7F-8085-C100465C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432117A-57D9-4DA0-A2BB-C05EDD638BF9}"/>
              </a:ext>
            </a:extLst>
          </p:cNvPr>
          <p:cNvSpPr/>
          <p:nvPr/>
        </p:nvSpPr>
        <p:spPr>
          <a:xfrm>
            <a:off x="1099580" y="932413"/>
            <a:ext cx="44694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EFEFE"/>
                </a:solidFill>
                <a:ea typeface="+mj-ea"/>
                <a:cs typeface="+mj-cs"/>
              </a:rPr>
              <a:t>4</a:t>
            </a:r>
            <a:r>
              <a:rPr lang="ru-RU" sz="4000" b="1" dirty="0">
                <a:solidFill>
                  <a:srgbClr val="FEFEFE"/>
                </a:solidFill>
                <a:ea typeface="+mj-ea"/>
                <a:cs typeface="+mj-cs"/>
              </a:rPr>
              <a:t> принцип этики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DC8A99B-755B-4A53-B75B-8416F1113417}"/>
              </a:ext>
            </a:extLst>
          </p:cNvPr>
          <p:cNvSpPr/>
          <p:nvPr/>
        </p:nvSpPr>
        <p:spPr>
          <a:xfrm>
            <a:off x="711653" y="2487413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Внимание к окружающим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(думайте о других, а не только о себе). Внимание к окружающим должно распространяться на сослуживцев, начальников и подчиненных. Уважайте мнение других, старайтесь понять, почему у них сложилась та или иная точка зрения. Всегда прислушивайтесь к критике и советам коллег, начальства и подчиненных. Когда кто-то ставит под сомнение качество вашей работы, покажите, что цените соображения и опыт других людей. Уверенность в себе не должна мешать вам быть скромным.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B3C063E-B939-43D4-983D-9D21AEFC9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723" y="2091684"/>
            <a:ext cx="4589336" cy="45893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5127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859513F5-702B-48F3-80C0-6AACF032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709752"/>
            <a:ext cx="44694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5</a:t>
            </a:r>
            <a:r>
              <a:rPr lang="ru-RU" sz="4000" b="1" dirty="0">
                <a:solidFill>
                  <a:srgbClr val="FEFEFE"/>
                </a:solidFill>
                <a:ea typeface="+mj-ea"/>
                <a:cs typeface="+mj-cs"/>
              </a:rPr>
              <a:t> принцип этики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46D2A8F-F2B6-4348-9E81-51EDFF23373D}"/>
              </a:ext>
            </a:extLst>
          </p:cNvPr>
          <p:cNvSpPr/>
          <p:nvPr/>
        </p:nvSpPr>
        <p:spPr>
          <a:xfrm>
            <a:off x="810000" y="257044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Грамотность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(говорите и пишите хорошим языком). Внутренние документы или письма, направляемые за пределы учреждения, должны быть изложены хорошим языком, а все имена собственные переданы без ошибок. Нельзя употреблять бранных слов. Даже если вы всего лишь приводите слова другого человека, окружающими они будут восприняты как часть вашего собственного лексикона.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1811BB2-52C7-4553-9040-2FFE4E98C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473" y="191587"/>
            <a:ext cx="4880542" cy="64697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90993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CB1CBEFD-BEA4-4752-BAF2-CEC8AAC9D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709752"/>
            <a:ext cx="44694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6</a:t>
            </a:r>
            <a:r>
              <a:rPr lang="ru-RU" sz="4000" b="1" dirty="0">
                <a:solidFill>
                  <a:srgbClr val="FEFEFE"/>
                </a:solidFill>
                <a:ea typeface="+mj-ea"/>
                <a:cs typeface="+mj-cs"/>
              </a:rPr>
              <a:t> принцип этики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6124B71-4199-4A3C-BD84-4651664BFF00}"/>
              </a:ext>
            </a:extLst>
          </p:cNvPr>
          <p:cNvSpPr/>
          <p:nvPr/>
        </p:nvSpPr>
        <p:spPr>
          <a:xfrm>
            <a:off x="810000" y="2496511"/>
            <a:ext cx="40078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Внешний облик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(одевайтесь как положено). Главный подход - вписаться в ваше окружение по службе, а внутри этого окружения - в контингент работников вашего уровня. Необходимо выглядеть самым лучшим образом, то есть одеваться со вкусом, выбирая цветовую гамму к лицу. Важное значение имеют тщательно подобранные аксессуары.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8559E91-AF64-4CEA-921C-4B822B419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768" y="2125832"/>
            <a:ext cx="6799006" cy="45298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518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59A300-04BB-46A1-8DEE-27A4FD3F7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36" y="567260"/>
            <a:ext cx="10652327" cy="970450"/>
          </a:xfrm>
        </p:spPr>
        <p:txBody>
          <a:bodyPr/>
          <a:lstStyle/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Для повышения  выразительности деловой речи можно использовать следующие средства: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B55FC8C-EA11-484C-9C9F-4DE82BFEE3EA}"/>
              </a:ext>
            </a:extLst>
          </p:cNvPr>
          <p:cNvSpPr/>
          <p:nvPr/>
        </p:nvSpPr>
        <p:spPr>
          <a:xfrm>
            <a:off x="769836" y="2358148"/>
            <a:ext cx="87159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Варьирование тональностью выступления.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Выделение главных мыслей.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Постановка в ходе выступления риторических вопросов.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форм диалога.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Призыв к действиям.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Включение образных сравнений, поговорок и других форм.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примеров.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повторов.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Демонстрация заинтересованности и убежденности.</a:t>
            </a:r>
          </a:p>
        </p:txBody>
      </p:sp>
    </p:spTree>
    <p:extLst>
      <p:ext uri="{BB962C8B-B14F-4D97-AF65-F5344CB8AC3E}">
        <p14:creationId xmlns="" xmlns:p14="http://schemas.microsoft.com/office/powerpoint/2010/main" val="476620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F75C14-2016-47AA-9C5B-4A3F46BA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речевого поведения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1A22BFF-A9E9-43C2-8013-8B72A41E9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468" y="3513080"/>
            <a:ext cx="5652628" cy="31832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99772AA-B89C-463C-B5A6-159A0CE84007}"/>
              </a:ext>
            </a:extLst>
          </p:cNvPr>
          <p:cNvSpPr/>
          <p:nvPr/>
        </p:nvSpPr>
        <p:spPr>
          <a:xfrm>
            <a:off x="810000" y="2228671"/>
            <a:ext cx="103013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Голос, манера речи сильно влияют на общее впечатление, которое производит собеседник в процессе общения. В массовых исследованиях было получено от 60 до 90% правильных суждений относительно величины тела, полноты, подвижности, внутреннего состояния и возраста человека, основывающихся только на голосе и манере говорить.</a:t>
            </a:r>
          </a:p>
        </p:txBody>
      </p:sp>
    </p:spTree>
    <p:extLst>
      <p:ext uri="{BB962C8B-B14F-4D97-AF65-F5344CB8AC3E}">
        <p14:creationId xmlns="" xmlns:p14="http://schemas.microsoft.com/office/powerpoint/2010/main" val="1188336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1F3F10F-4F4A-482E-8460-FBF48339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речевого поведения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B8C02A3-E655-48FD-8AF1-E5D4C732D1A8}"/>
              </a:ext>
            </a:extLst>
          </p:cNvPr>
          <p:cNvSpPr/>
          <p:nvPr/>
        </p:nvSpPr>
        <p:spPr>
          <a:xfrm>
            <a:off x="810000" y="2551837"/>
            <a:ext cx="49222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Скорость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речи соответствует господствующему состоянию темперамента. Ее трудно произвольно изменить, в лучшем случае это можно сделать лишь на короткое время. При истинной внутренней включенности в беседу специфический темп речи снова восстановится.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9F5E428-3223-46E2-AA8D-CA82C3F35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997" y="2218648"/>
            <a:ext cx="5860370" cy="43805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41131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99200EBE-8B5A-495D-811E-9D3C9D85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речевого поведения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AB8714E-5D28-4CE2-8DA8-3FB862C62BF7}"/>
              </a:ext>
            </a:extLst>
          </p:cNvPr>
          <p:cNvSpPr/>
          <p:nvPr/>
        </p:nvSpPr>
        <p:spPr>
          <a:xfrm>
            <a:off x="810000" y="2551837"/>
            <a:ext cx="46370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Большая или малая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громкость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голоса — это проявление большой или малой изначальной жизненной силы. В то же время, увеличив или уменьшив громкость, собеседник хочет скрыть свое истинное состояние (например, явно громкий голос нередко призван скрыть слабость и неуверенность).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98244C-1533-41E6-989C-17ED72D2B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111" y="2344428"/>
            <a:ext cx="6096528" cy="40663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9902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D3F034A-1B4C-4F19-8B57-76DF26F510E2}"/>
              </a:ext>
            </a:extLst>
          </p:cNvPr>
          <p:cNvSpPr/>
          <p:nvPr/>
        </p:nvSpPr>
        <p:spPr>
          <a:xfrm>
            <a:off x="810000" y="2422482"/>
            <a:ext cx="437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произношения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слов, артикуляции часто создают впечатление твердого, определенного, четкого, уверенного или же неясного, расплывчатого, неуверенного голоса.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C8F7B09-D039-482F-9099-E0CEEF780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речевого поведения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9BACBC8-F7A2-4EAC-A7B8-60D09A2A7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993" y="2250066"/>
            <a:ext cx="6419235" cy="42850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8006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0A007D-193B-49F5-9FD4-1CB9DBD3E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3" y="2671090"/>
            <a:ext cx="4382521" cy="1515819"/>
          </a:xfrm>
        </p:spPr>
        <p:txBody>
          <a:bodyPr/>
          <a:lstStyle/>
          <a:p>
            <a:r>
              <a:rPr lang="ru-RU" dirty="0"/>
              <a:t>Форма приветствия в зависимости </a:t>
            </a:r>
            <a:br>
              <a:rPr lang="ru-RU" dirty="0"/>
            </a:br>
            <a:r>
              <a:rPr lang="ru-RU" dirty="0"/>
              <a:t>от времени суток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23D2729-9A33-425E-B627-714DA9158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610" y="2133601"/>
            <a:ext cx="5072841" cy="27232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01084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DB12C2-1FDF-439B-919A-887F5E00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325" y="2671090"/>
            <a:ext cx="4382521" cy="1515819"/>
          </a:xfrm>
        </p:spPr>
        <p:txBody>
          <a:bodyPr/>
          <a:lstStyle/>
          <a:p>
            <a:pPr algn="ctr"/>
            <a:r>
              <a:rPr lang="ru-RU" dirty="0"/>
              <a:t>Стадии телефонного разговора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43B9478-371B-4130-905D-C0D6490EC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473" y="1348509"/>
            <a:ext cx="5786035" cy="40226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7677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DEE3A3-8F22-4C22-A57D-E57ADCC7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80" y="604206"/>
            <a:ext cx="10571998" cy="970450"/>
          </a:xfrm>
        </p:spPr>
        <p:txBody>
          <a:bodyPr/>
          <a:lstStyle/>
          <a:p>
            <a:r>
              <a:rPr lang="ru-RU" dirty="0"/>
              <a:t>Требования к телефонному разговору, если звоните Вы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410433D-5A61-4FFB-824B-3A7BE660378F}"/>
              </a:ext>
            </a:extLst>
          </p:cNvPr>
          <p:cNvSpPr/>
          <p:nvPr/>
        </p:nvSpPr>
        <p:spPr>
          <a:xfrm>
            <a:off x="252180" y="2266568"/>
            <a:ext cx="115426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Ждать ответа следует в течение отрезка времени, по длительности не превышающего 4 гудков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Начните с приветствия, затем представьтесь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вы просите соединить вас с кем-то, фраза должна звучать утвердительно, а не вопросительно.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Четкость и оперативность (большинство разговоров по телефону вполне можно уложить в три минуты — так называемый "европейский стандарт" телефонного разговора)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 стоит звонить деловому партнеру в самом начале рабочего дня, в конце рабочего дня или перед обеденным перерывом. Если хотите решить сложный вопрос, звоните сразу после обеда.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 рекомендуется также звонить людям домой по служебным делам, для этого нужно иметь разрешение и вескую причину. Неприлично звонить на домашний телефон до 10 часов утра и после 22 часов.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набрали неправильный номер, не спрашивайте "Куда я попал?", а говорите: «Это 321 64 50? Извините, я ошибся».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Всегда нужно назвать себя, прежде чем начать разговор, даже если вы рассчитываете, что вас узнают по голосу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Тот, кто начал разговор, должен первым его и заканчивать.</a:t>
            </a:r>
          </a:p>
        </p:txBody>
      </p:sp>
    </p:spTree>
    <p:extLst>
      <p:ext uri="{BB962C8B-B14F-4D97-AF65-F5344CB8AC3E}">
        <p14:creationId xmlns="" xmlns:p14="http://schemas.microsoft.com/office/powerpoint/2010/main" val="4081335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95F65F-7706-44EA-9F69-35176AA04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787" y="168997"/>
            <a:ext cx="3547533" cy="1618396"/>
          </a:xfrm>
        </p:spPr>
        <p:txBody>
          <a:bodyPr/>
          <a:lstStyle/>
          <a:p>
            <a:pPr algn="r"/>
            <a:r>
              <a:rPr lang="ru-RU" altLang="ru-RU" dirty="0"/>
              <a:t>Как рассаживаются деловые люди?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81848F3-EF75-4FC4-8A2C-D61FDDCD2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А) Угловая позиция. Для дружеской непринужденной беседы и для делового разговора. Можно и сблизиться и отстраниться.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Б) Такое положение создает атмосферу соперничества, каждый из них жестко ведет свою линию. Компромисс труден в таком положении. С другой стороны это может свидетельствовать о субординации. Разговор должен быть коротким и конкретным.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В) В определенных ситуациях нужно занимать неопределенную позицию. По диагонали. Для людей, не желающих взаимодействовать.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Г) Подходит для делового взаимодействия. Когда задачи решаются совместно. Когда людям нужно сидеть рядом, чтобы понять друг друга.</a:t>
            </a:r>
          </a:p>
        </p:txBody>
      </p:sp>
      <p:pic>
        <p:nvPicPr>
          <p:cNvPr id="5" name="Picture 2" descr="C:\Documents and Settings\Натали\Рабочий стол\small-5260.jpg">
            <a:extLst>
              <a:ext uri="{FF2B5EF4-FFF2-40B4-BE49-F238E27FC236}">
                <a16:creationId xmlns="" xmlns:a16="http://schemas.microsoft.com/office/drawing/2014/main" id="{EA4AFBF1-5D02-4B13-9EEA-BDA3E843C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97" y="2552278"/>
            <a:ext cx="4035087" cy="175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836072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Цитаты</Template>
  <TotalTime>107</TotalTime>
  <Words>926</Words>
  <Application>Microsoft Office PowerPoint</Application>
  <PresentationFormat>Произвольный</PresentationFormat>
  <Paragraphs>60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Цитаты</vt:lpstr>
      <vt:lpstr>Этика делового общения </vt:lpstr>
      <vt:lpstr>ЭТИКА</vt:lpstr>
      <vt:lpstr>6 основных принципов этики</vt:lpstr>
      <vt:lpstr>1 принцип этики</vt:lpstr>
      <vt:lpstr>2 принцип этики</vt:lpstr>
      <vt:lpstr>3 принцип этики</vt:lpstr>
      <vt:lpstr> </vt:lpstr>
      <vt:lpstr>5 принцип этики</vt:lpstr>
      <vt:lpstr>6 принцип этики</vt:lpstr>
      <vt:lpstr> Для повышения  выразительности деловой речи можно использовать следующие средства:</vt:lpstr>
      <vt:lpstr>Особенности речевого поведения</vt:lpstr>
      <vt:lpstr>Особенности речевого поведения</vt:lpstr>
      <vt:lpstr>Особенности речевого поведения</vt:lpstr>
      <vt:lpstr>Особенности речевого поведения</vt:lpstr>
      <vt:lpstr>Форма приветствия в зависимости  от времени суток</vt:lpstr>
      <vt:lpstr>Стадии телефонного разговора</vt:lpstr>
      <vt:lpstr>Требования к телефонному разговору, если звоните Вы</vt:lpstr>
      <vt:lpstr>Как рассаживаются деловые люди?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Этика делового общения</dc:title>
  <dc:creator>Вероника Силантьева</dc:creator>
  <cp:lastModifiedBy>Nurzhan</cp:lastModifiedBy>
  <cp:revision>11</cp:revision>
  <dcterms:created xsi:type="dcterms:W3CDTF">2017-12-09T12:49:06Z</dcterms:created>
  <dcterms:modified xsi:type="dcterms:W3CDTF">2020-04-06T11:32:06Z</dcterms:modified>
</cp:coreProperties>
</file>